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70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10/22/2025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94B80-B60E-D83D-24DB-E72A4341F5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1650025"/>
          </a:xfrm>
        </p:spPr>
        <p:txBody>
          <a:bodyPr/>
          <a:lstStyle/>
          <a:p>
            <a:r>
              <a:rPr lang="en-IN" dirty="0"/>
              <a:t>Customer Segmention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E8340-2C3A-534F-BAE2-55683DAA6A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3429000"/>
            <a:ext cx="7315200" cy="2155646"/>
          </a:xfrm>
        </p:spPr>
        <p:txBody>
          <a:bodyPr/>
          <a:lstStyle/>
          <a:p>
            <a:r>
              <a:rPr lang="en-IN" dirty="0"/>
              <a:t>Project Id: Customer Segmentation — CDACL-002</a:t>
            </a:r>
          </a:p>
          <a:p>
            <a:r>
              <a:rPr lang="en-IN" dirty="0"/>
              <a:t>Project Team Id: PTID-CDA-AUG-25-698</a:t>
            </a:r>
          </a:p>
          <a:p>
            <a:r>
              <a:rPr lang="en-IN" dirty="0"/>
              <a:t>Name: Mallela Ramesh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07414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9C69C-315D-FB58-78AA-8B0D1035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Cluster Profiles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89E96A6A-F53A-7C0E-EE40-E619165AF6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3633606"/>
              </p:ext>
            </p:extLst>
          </p:nvPr>
        </p:nvGraphicFramePr>
        <p:xfrm>
          <a:off x="3839241" y="2068887"/>
          <a:ext cx="7870975" cy="3383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4195">
                  <a:extLst>
                    <a:ext uri="{9D8B030D-6E8A-4147-A177-3AD203B41FA5}">
                      <a16:colId xmlns:a16="http://schemas.microsoft.com/office/drawing/2014/main" val="4079715704"/>
                    </a:ext>
                  </a:extLst>
                </a:gridCol>
                <a:gridCol w="1574195">
                  <a:extLst>
                    <a:ext uri="{9D8B030D-6E8A-4147-A177-3AD203B41FA5}">
                      <a16:colId xmlns:a16="http://schemas.microsoft.com/office/drawing/2014/main" val="1279534801"/>
                    </a:ext>
                  </a:extLst>
                </a:gridCol>
                <a:gridCol w="1574195">
                  <a:extLst>
                    <a:ext uri="{9D8B030D-6E8A-4147-A177-3AD203B41FA5}">
                      <a16:colId xmlns:a16="http://schemas.microsoft.com/office/drawing/2014/main" val="2450055907"/>
                    </a:ext>
                  </a:extLst>
                </a:gridCol>
                <a:gridCol w="1574195">
                  <a:extLst>
                    <a:ext uri="{9D8B030D-6E8A-4147-A177-3AD203B41FA5}">
                      <a16:colId xmlns:a16="http://schemas.microsoft.com/office/drawing/2014/main" val="1677522008"/>
                    </a:ext>
                  </a:extLst>
                </a:gridCol>
                <a:gridCol w="1574195">
                  <a:extLst>
                    <a:ext uri="{9D8B030D-6E8A-4147-A177-3AD203B41FA5}">
                      <a16:colId xmlns:a16="http://schemas.microsoft.com/office/drawing/2014/main" val="2729414320"/>
                    </a:ext>
                  </a:extLst>
                </a:gridCol>
              </a:tblGrid>
              <a:tr h="5249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Cluster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Customer_</a:t>
                      </a:r>
                    </a:p>
                    <a:p>
                      <a:pPr>
                        <a:buNone/>
                      </a:pPr>
                      <a:r>
                        <a:rPr lang="en-IN" dirty="0"/>
                        <a:t>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Total_Spend_Range(USD)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Avg_Orders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Key_Behavior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7322640"/>
                  </a:ext>
                </a:extLst>
              </a:tr>
              <a:tr h="5249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High-Value Frequent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900–1500+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12+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Loyal, frequent buyers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5704012"/>
                  </a:ext>
                </a:extLst>
              </a:tr>
              <a:tr h="5249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Mid-Value Regular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400–900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6–10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Consistent monthly spenders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8633049"/>
                  </a:ext>
                </a:extLst>
              </a:tr>
              <a:tr h="52499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Low-Value Price-Sensitive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Below 400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1–5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Deal-driven, low frequency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5041417"/>
                  </a:ext>
                </a:extLst>
              </a:tr>
            </a:tbl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C44D9A2-AE2F-FBB5-52C5-8030DC89DB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10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25"/>
    </mc:Choice>
    <mc:Fallback xmlns="">
      <p:transition spd="slow" advTm="33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AC7B5-BBEF-30FF-B364-D9C2F3050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Cluster Visualization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BBE925-E6C3-9677-2059-21AB8DA530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738887" y="1123837"/>
            <a:ext cx="5781630" cy="412973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07C682-4E24-C08A-5BA1-B0F7E7A11296}"/>
              </a:ext>
            </a:extLst>
          </p:cNvPr>
          <p:cNvSpPr txBox="1"/>
          <p:nvPr/>
        </p:nvSpPr>
        <p:spPr>
          <a:xfrm>
            <a:off x="5417574" y="5364831"/>
            <a:ext cx="5102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“Clusters separability view– PCA 2D Projection.”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5751501-CAA5-CBFD-665B-2F50BCF640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055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85"/>
    </mc:Choice>
    <mc:Fallback xmlns="">
      <p:transition spd="slow" advTm="19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3812D-7172-A26D-0EB4-6CEF53062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Marketing Actions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ECD9FA66-AC54-C33D-4D03-32461177160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977423" y="3970694"/>
            <a:ext cx="6752169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High-value → Loyalty program, exclusive bundles,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800" dirty="0">
                <a:solidFill>
                  <a:schemeClr val="tx1"/>
                </a:solidFill>
              </a:rPr>
              <a:t>  	         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personalized recommendations.</a:t>
            </a:r>
            <a:endParaRPr lang="en-US" altLang="en-US" sz="1800" dirty="0">
              <a:solidFill>
                <a:schemeClr val="tx1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Mid-value → Seasonal discounts, cross-sell campaigns.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Low-value → First-purchase offers, discount coupons, free shipping.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144A698-EDD0-0FD9-BC01-C68F4D6B5E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9408" y="1123837"/>
            <a:ext cx="7980124" cy="284685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BF1EE003-5B8F-F38C-12E4-F568E0E0B3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39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96"/>
    </mc:Choice>
    <mc:Fallback xmlns="">
      <p:transition spd="slow" advTm="22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8E474E-39B9-A41A-0581-48EC1F571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DD9293-C6D1-5C5E-EA1B-0249C2FCCF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IN" dirty="0"/>
              <a:t>Thank  You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EA5A42A-D98F-22D5-68E6-B1238B6281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8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1"/>
    </mc:Choice>
    <mc:Fallback xmlns="">
      <p:transition spd="slow" advTm="2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7C27B-F6BA-1269-8F48-4D4695413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AADDE35-4E83-B8B2-CDAA-D429DC6D711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69268" y="2685764"/>
            <a:ext cx="729238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Identify categories for targeted discounts.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Analyze spending by Age, Season, and Location.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 customers into segments and propose marketing campaigns.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5B36EB6-E5AC-B032-F44E-5407A08F8F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53331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331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49"/>
    </mc:Choice>
    <mc:Fallback xmlns="">
      <p:transition spd="slow" advTm="15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36FF-5E26-6F53-EE5D-A1026E9C3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Dataset Summary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F56FB5CC-FDDC-5A7A-7664-412B5974C4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0486187"/>
              </p:ext>
            </p:extLst>
          </p:nvPr>
        </p:nvGraphicFramePr>
        <p:xfrm>
          <a:off x="3868738" y="1123836"/>
          <a:ext cx="7315200" cy="46011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488984646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3130530139"/>
                    </a:ext>
                  </a:extLst>
                </a:gridCol>
              </a:tblGrid>
              <a:tr h="4601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Description / Range / Example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1418470"/>
                  </a:ext>
                </a:extLst>
              </a:tr>
              <a:tr h="4601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 Rows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3,900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8783791"/>
                  </a:ext>
                </a:extLst>
              </a:tr>
              <a:tr h="4601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Unique Customers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1,200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7483721"/>
                  </a:ext>
                </a:extLst>
              </a:tr>
              <a:tr h="4601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Columns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7516369"/>
                  </a:ext>
                </a:extLst>
              </a:tr>
              <a:tr h="4601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Age Range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18–65 years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2630105"/>
                  </a:ext>
                </a:extLst>
              </a:tr>
              <a:tr h="4601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Purchase Amount (USD)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 – 200+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667941"/>
                  </a:ext>
                </a:extLst>
              </a:tr>
              <a:tr h="4601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Avg Purchase Amount (USD)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52.34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2396949"/>
                  </a:ext>
                </a:extLst>
              </a:tr>
              <a:tr h="4601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Gender Distribution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52% Female / 48% 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7534996"/>
                  </a:ext>
                </a:extLst>
              </a:tr>
              <a:tr h="4601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Seasons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Winter, Summer, Spring, Fall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9936835"/>
                  </a:ext>
                </a:extLst>
              </a:tr>
              <a:tr h="4601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Payment Methods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Credit, PayPal, Cash, Debit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5353180"/>
                  </a:ext>
                </a:extLst>
              </a:tr>
            </a:tbl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310CEF0-EDF4-3777-94CB-42330E86E0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959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65"/>
    </mc:Choice>
    <mc:Fallback xmlns="">
      <p:transition spd="slow" advTm="23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48C93-A7CC-64CE-02CC-3197B4749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Cleaning Notes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DD015A7-F477-DBC6-DEDF-CB978143D1F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947925" y="2685764"/>
            <a:ext cx="583517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Removed duplicates and empty rows.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Converted numeric and currency columns.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Standardized frequency mapping to numeric.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6CA7888-AAE1-C7CD-4B7B-F6994E0299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1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84"/>
    </mc:Choice>
    <mc:Fallback xmlns="">
      <p:transition spd="slow" advTm="15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6F4D5-43FD-E6DD-F50A-40F7A975E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Top Categories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8EF60065-5B66-69A3-B775-38170B4FF8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4477142"/>
              </p:ext>
            </p:extLst>
          </p:nvPr>
        </p:nvGraphicFramePr>
        <p:xfrm>
          <a:off x="3937564" y="1722580"/>
          <a:ext cx="7315200" cy="3421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3040">
                  <a:extLst>
                    <a:ext uri="{9D8B030D-6E8A-4147-A177-3AD203B41FA5}">
                      <a16:colId xmlns:a16="http://schemas.microsoft.com/office/drawing/2014/main" val="260863509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1069306334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614328875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4249922895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1396694066"/>
                    </a:ext>
                  </a:extLst>
                </a:gridCol>
              </a:tblGrid>
              <a:tr h="8780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Total_Orders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Total_Sales_USD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Avg _Order_</a:t>
                      </a:r>
                    </a:p>
                    <a:p>
                      <a:pPr>
                        <a:buNone/>
                      </a:pPr>
                      <a:r>
                        <a:rPr lang="en-IN" dirty="0"/>
                        <a:t>Value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Discount_Rate_%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9897985"/>
                  </a:ext>
                </a:extLst>
              </a:tr>
              <a:tr h="5087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Footwear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36,093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60.26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3276941"/>
                  </a:ext>
                </a:extLst>
              </a:tr>
              <a:tr h="5087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Clothing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31,187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52.60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9708363"/>
                  </a:ext>
                </a:extLst>
              </a:tr>
              <a:tr h="5087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Accessories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30,672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54.67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0130651"/>
                  </a:ext>
                </a:extLst>
              </a:tr>
              <a:tr h="5087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Beauty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29,806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54.69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8936070"/>
                  </a:ext>
                </a:extLst>
              </a:tr>
              <a:tr h="5087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Electronics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28,651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54.57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1.00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6608446"/>
                  </a:ext>
                </a:extLst>
              </a:tr>
            </a:tbl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12B299F-89E4-B6C4-792C-4742B9460F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11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556"/>
    </mc:Choice>
    <mc:Fallback xmlns="">
      <p:transition spd="slow" advTm="205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6F2BA-11B5-E695-CA16-C1AD5B4F0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Categories for Discount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A5A286-B381-9800-D080-FF68AF02B141}"/>
              </a:ext>
            </a:extLst>
          </p:cNvPr>
          <p:cNvSpPr txBox="1"/>
          <p:nvPr/>
        </p:nvSpPr>
        <p:spPr>
          <a:xfrm>
            <a:off x="3868738" y="4055806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Low total sales but above-average order value-&gt; good for discount campaigns.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Current discount usage is very low -&gt; room to boost sales.</a:t>
            </a:r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0588897F-EFA7-02AD-C4FF-C11CE5FF08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6052317"/>
              </p:ext>
            </p:extLst>
          </p:nvPr>
        </p:nvGraphicFramePr>
        <p:xfrm>
          <a:off x="3868738" y="1502696"/>
          <a:ext cx="7315200" cy="19263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423823015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019486845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94031749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539005782"/>
                    </a:ext>
                  </a:extLst>
                </a:gridCol>
              </a:tblGrid>
              <a:tr h="70351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Total_Sales_USD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Avg _Order_</a:t>
                      </a:r>
                    </a:p>
                    <a:p>
                      <a:pPr>
                        <a:buNone/>
                      </a:pPr>
                      <a:r>
                        <a:rPr lang="en-IN" dirty="0"/>
                        <a:t>Value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Current_Discount_%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6815361"/>
                  </a:ext>
                </a:extLst>
              </a:tr>
              <a:tr h="4075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Books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25,378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59.82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4147313"/>
                  </a:ext>
                </a:extLst>
              </a:tr>
              <a:tr h="4075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Home Decor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27,918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58.23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6893043"/>
                  </a:ext>
                </a:extLst>
              </a:tr>
              <a:tr h="40759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Accessories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30,672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54.67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2.00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7216297"/>
                  </a:ext>
                </a:extLst>
              </a:tr>
            </a:tbl>
          </a:graphicData>
        </a:graphic>
      </p:graphicFrame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09FF738D-EE73-742E-1C81-25E7D3D56C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41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72"/>
    </mc:Choice>
    <mc:Fallback xmlns="">
      <p:transition spd="slow" advTm="22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2F927-9F5C-7A56-F3AB-84CAD9406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AF89C5-612A-08A8-6A7F-4B717C9040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7085" y="948343"/>
            <a:ext cx="3614516" cy="2409677"/>
          </a:xfrm>
          <a:prstGeom prst="rect">
            <a:avLst/>
          </a:prstGeom>
        </p:spPr>
      </p:pic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1B946B4D-135A-04F5-8BA4-AD135424C3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9309771"/>
              </p:ext>
            </p:extLst>
          </p:nvPr>
        </p:nvGraphicFramePr>
        <p:xfrm>
          <a:off x="3841843" y="3499980"/>
          <a:ext cx="770469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6174">
                  <a:extLst>
                    <a:ext uri="{9D8B030D-6E8A-4147-A177-3AD203B41FA5}">
                      <a16:colId xmlns:a16="http://schemas.microsoft.com/office/drawing/2014/main" val="2401830545"/>
                    </a:ext>
                  </a:extLst>
                </a:gridCol>
                <a:gridCol w="1926174">
                  <a:extLst>
                    <a:ext uri="{9D8B030D-6E8A-4147-A177-3AD203B41FA5}">
                      <a16:colId xmlns:a16="http://schemas.microsoft.com/office/drawing/2014/main" val="1674005205"/>
                    </a:ext>
                  </a:extLst>
                </a:gridCol>
                <a:gridCol w="1926174">
                  <a:extLst>
                    <a:ext uri="{9D8B030D-6E8A-4147-A177-3AD203B41FA5}">
                      <a16:colId xmlns:a16="http://schemas.microsoft.com/office/drawing/2014/main" val="1777799883"/>
                    </a:ext>
                  </a:extLst>
                </a:gridCol>
                <a:gridCol w="1926174">
                  <a:extLst>
                    <a:ext uri="{9D8B030D-6E8A-4147-A177-3AD203B41FA5}">
                      <a16:colId xmlns:a16="http://schemas.microsoft.com/office/drawing/2014/main" val="3125295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Age_Group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Total_Customers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Total_Sales_USD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Avg _Spend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4478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18–25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780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46,892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60.12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2547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26–35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762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45,790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60.09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3354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36–45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742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44,682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60.18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385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46–55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752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45,193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60.10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1595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56+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760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45,380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59.71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83800161"/>
                  </a:ext>
                </a:extLst>
              </a:tr>
            </a:tbl>
          </a:graphicData>
        </a:graphic>
      </p:graphicFrame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5ABF4FC2-3AD5-3883-698D-BF9728B929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44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00"/>
    </mc:Choice>
    <mc:Fallback xmlns="">
      <p:transition spd="slow" advTm="21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2929C-1B46-36B6-18F6-E5EE201D6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Season Analysis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9EEF92E-340E-9D79-D108-5818571C49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7086919"/>
              </p:ext>
            </p:extLst>
          </p:nvPr>
        </p:nvGraphicFramePr>
        <p:xfrm>
          <a:off x="3797454" y="3534700"/>
          <a:ext cx="7716120" cy="23515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9030">
                  <a:extLst>
                    <a:ext uri="{9D8B030D-6E8A-4147-A177-3AD203B41FA5}">
                      <a16:colId xmlns:a16="http://schemas.microsoft.com/office/drawing/2014/main" val="2923021705"/>
                    </a:ext>
                  </a:extLst>
                </a:gridCol>
                <a:gridCol w="1929030">
                  <a:extLst>
                    <a:ext uri="{9D8B030D-6E8A-4147-A177-3AD203B41FA5}">
                      <a16:colId xmlns:a16="http://schemas.microsoft.com/office/drawing/2014/main" val="704062585"/>
                    </a:ext>
                  </a:extLst>
                </a:gridCol>
                <a:gridCol w="1929030">
                  <a:extLst>
                    <a:ext uri="{9D8B030D-6E8A-4147-A177-3AD203B41FA5}">
                      <a16:colId xmlns:a16="http://schemas.microsoft.com/office/drawing/2014/main" val="2631757368"/>
                    </a:ext>
                  </a:extLst>
                </a:gridCol>
                <a:gridCol w="1929030">
                  <a:extLst>
                    <a:ext uri="{9D8B030D-6E8A-4147-A177-3AD203B41FA5}">
                      <a16:colId xmlns:a16="http://schemas.microsoft.com/office/drawing/2014/main" val="1102881873"/>
                    </a:ext>
                  </a:extLst>
                </a:gridCol>
              </a:tblGrid>
              <a:tr h="4703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Season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Total_Orders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Total_Sales_USD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Avg_Spend_USD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7712253"/>
                  </a:ext>
                </a:extLst>
              </a:tr>
              <a:tr h="4703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Winter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1,045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61,280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58.63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8045985"/>
                  </a:ext>
                </a:extLst>
              </a:tr>
              <a:tr h="4703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Summer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1,021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60,950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59.70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2080439"/>
                  </a:ext>
                </a:extLst>
              </a:tr>
              <a:tr h="4703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Spring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940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52,380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55.72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798218"/>
                  </a:ext>
                </a:extLst>
              </a:tr>
              <a:tr h="4703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Fall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894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48,360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54.09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4784040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DCDB37B-0CBE-B9F5-DD4A-6E36B70494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1729" y="863599"/>
            <a:ext cx="4006652" cy="2671101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EBD95AB-DE09-1027-228E-478639132B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560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78"/>
    </mc:Choice>
    <mc:Fallback xmlns="">
      <p:transition spd="slow" advTm="131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75F01-C022-93C6-B3CE-A8CE0956A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Location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13B3C2-767F-6015-8FC0-09F5A1D172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2470" y="1062000"/>
            <a:ext cx="5361641" cy="2296020"/>
          </a:xfrm>
          <a:prstGeom prst="rect">
            <a:avLst/>
          </a:prstGeom>
        </p:spPr>
      </p:pic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007351D7-78B2-C867-B038-6670B05888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1683587"/>
              </p:ext>
            </p:extLst>
          </p:nvPr>
        </p:nvGraphicFramePr>
        <p:xfrm>
          <a:off x="3886667" y="3499980"/>
          <a:ext cx="73152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1793054869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4222952973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703276645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6125801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Orders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Total_Sales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Avg_Spend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157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Montana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5,784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60.25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4089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Illinois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5,617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61.05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2459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California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5,605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59.00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4808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Idaho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5,587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60.08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742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Nevada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5,514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63.38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3961309"/>
                  </a:ext>
                </a:extLst>
              </a:tr>
            </a:tbl>
          </a:graphicData>
        </a:graphic>
      </p:graphicFrame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506CE412-4A10-1E3E-52F5-1C107EEB13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55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252"/>
    </mc:Choice>
    <mc:Fallback xmlns="">
      <p:transition spd="slow" advTm="21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131</TotalTime>
  <Words>424</Words>
  <Application>Microsoft Office PowerPoint</Application>
  <PresentationFormat>Widescreen</PresentationFormat>
  <Paragraphs>193</Paragraphs>
  <Slides>13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Corbel</vt:lpstr>
      <vt:lpstr>Wingdings 2</vt:lpstr>
      <vt:lpstr>Frame</vt:lpstr>
      <vt:lpstr>Customer Segmention</vt:lpstr>
      <vt:lpstr>Objective</vt:lpstr>
      <vt:lpstr>Dataset Summary</vt:lpstr>
      <vt:lpstr>Data Cleaning Notes</vt:lpstr>
      <vt:lpstr>Top Categories</vt:lpstr>
      <vt:lpstr>Categories for Discount</vt:lpstr>
      <vt:lpstr>Age Analysis</vt:lpstr>
      <vt:lpstr>Season Analysis</vt:lpstr>
      <vt:lpstr>Location Analysis</vt:lpstr>
      <vt:lpstr>Cluster Profiles</vt:lpstr>
      <vt:lpstr>Cluster Visualization</vt:lpstr>
      <vt:lpstr>Marketing Actions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Mr. Ram</dc:creator>
  <cp:lastModifiedBy>Mr. Ram</cp:lastModifiedBy>
  <cp:revision>7</cp:revision>
  <dcterms:created xsi:type="dcterms:W3CDTF">2025-10-21T10:45:16Z</dcterms:created>
  <dcterms:modified xsi:type="dcterms:W3CDTF">2025-10-22T08:41:09Z</dcterms:modified>
</cp:coreProperties>
</file>

<file path=docProps/thumbnail.jpeg>
</file>